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0" r:id="rId15"/>
    <p:sldId id="267" r:id="rId16"/>
    <p:sldId id="268" r:id="rId17"/>
    <p:sldId id="271" r:id="rId18"/>
    <p:sldId id="26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86" r:id="rId3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1CDE0-0841-41D6-878A-E1D74D0AB3B7}" v="216" dt="2020-08-06T05:14:53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M SNSACD" userId="S::chemsnsacd@snscecbe.onmicrosoft.com::593904ba-4d1c-4240-a6e1-3e4882e68d67" providerId="AD" clId="Web-{73F1CDE0-0841-41D6-878A-E1D74D0AB3B7}"/>
    <pc:docChg chg="modSld">
      <pc:chgData name="CHEM SNSACD" userId="S::chemsnsacd@snscecbe.onmicrosoft.com::593904ba-4d1c-4240-a6e1-3e4882e68d67" providerId="AD" clId="Web-{73F1CDE0-0841-41D6-878A-E1D74D0AB3B7}" dt="2020-08-06T05:14:53.628" v="205" actId="1076"/>
      <pc:docMkLst>
        <pc:docMk/>
      </pc:docMkLst>
      <pc:sldChg chg="modSp">
        <pc:chgData name="CHEM SNSACD" userId="S::chemsnsacd@snscecbe.onmicrosoft.com::593904ba-4d1c-4240-a6e1-3e4882e68d67" providerId="AD" clId="Web-{73F1CDE0-0841-41D6-878A-E1D74D0AB3B7}" dt="2020-08-06T04:53:52.004" v="31" actId="20577"/>
        <pc:sldMkLst>
          <pc:docMk/>
          <pc:sldMk cId="0" sldId="257"/>
        </pc:sldMkLst>
        <pc:spChg chg="mod">
          <ac:chgData name="CHEM SNSACD" userId="S::chemsnsacd@snscecbe.onmicrosoft.com::593904ba-4d1c-4240-a6e1-3e4882e68d67" providerId="AD" clId="Web-{73F1CDE0-0841-41D6-878A-E1D74D0AB3B7}" dt="2020-08-06T04:53:33.035" v="25" actId="205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CHEM SNSACD" userId="S::chemsnsacd@snscecbe.onmicrosoft.com::593904ba-4d1c-4240-a6e1-3e4882e68d67" providerId="AD" clId="Web-{73F1CDE0-0841-41D6-878A-E1D74D0AB3B7}" dt="2020-08-06T04:53:52.004" v="31" actId="20577"/>
          <ac:spMkLst>
            <pc:docMk/>
            <pc:sldMk cId="0" sldId="257"/>
            <ac:spMk id="30723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3:33.004" v="24" actId="1076"/>
          <ac:picMkLst>
            <pc:docMk/>
            <pc:sldMk cId="0" sldId="257"/>
            <ac:picMk id="30724" creationId="{00000000-0000-0000-0000-000000000000}"/>
          </ac:picMkLst>
        </pc:picChg>
      </pc:sldChg>
      <pc:sldChg chg="modSp">
        <pc:chgData name="CHEM SNSACD" userId="S::chemsnsacd@snscecbe.onmicrosoft.com::593904ba-4d1c-4240-a6e1-3e4882e68d67" providerId="AD" clId="Web-{73F1CDE0-0841-41D6-878A-E1D74D0AB3B7}" dt="2020-08-06T04:50:30.598" v="0" actId="20577"/>
        <pc:sldMkLst>
          <pc:docMk/>
          <pc:sldMk cId="0" sldId="258"/>
        </pc:sldMkLst>
        <pc:spChg chg="mod">
          <ac:chgData name="CHEM SNSACD" userId="S::chemsnsacd@snscecbe.onmicrosoft.com::593904ba-4d1c-4240-a6e1-3e4882e68d67" providerId="AD" clId="Web-{73F1CDE0-0841-41D6-878A-E1D74D0AB3B7}" dt="2020-08-06T04:50:30.598" v="0" actId="20577"/>
          <ac:spMkLst>
            <pc:docMk/>
            <pc:sldMk cId="0" sldId="258"/>
            <ac:spMk id="9" creationId="{00000000-0000-0000-0000-000000000000}"/>
          </ac:spMkLst>
        </pc:spChg>
      </pc:sldChg>
      <pc:sldChg chg="modSp">
        <pc:chgData name="CHEM SNSACD" userId="S::chemsnsacd@snscecbe.onmicrosoft.com::593904ba-4d1c-4240-a6e1-3e4882e68d67" providerId="AD" clId="Web-{73F1CDE0-0841-41D6-878A-E1D74D0AB3B7}" dt="2020-08-06T04:54:52.379" v="35" actId="1076"/>
        <pc:sldMkLst>
          <pc:docMk/>
          <pc:sldMk cId="0" sldId="262"/>
        </pc:sldMkLst>
        <pc:spChg chg="mod">
          <ac:chgData name="CHEM SNSACD" userId="S::chemsnsacd@snscecbe.onmicrosoft.com::593904ba-4d1c-4240-a6e1-3e4882e68d67" providerId="AD" clId="Web-{73F1CDE0-0841-41D6-878A-E1D74D0AB3B7}" dt="2020-08-06T04:54:52.379" v="35" actId="1076"/>
          <ac:spMkLst>
            <pc:docMk/>
            <pc:sldMk cId="0" sldId="262"/>
            <ac:spMk id="20" creationId="{00000000-0000-0000-0000-000000000000}"/>
          </ac:spMkLst>
        </pc:spChg>
        <pc:picChg chg="mod">
          <ac:chgData name="CHEM SNSACD" userId="S::chemsnsacd@snscecbe.onmicrosoft.com::593904ba-4d1c-4240-a6e1-3e4882e68d67" providerId="AD" clId="Web-{73F1CDE0-0841-41D6-878A-E1D74D0AB3B7}" dt="2020-08-06T04:54:48.129" v="34" actId="14100"/>
          <ac:picMkLst>
            <pc:docMk/>
            <pc:sldMk cId="0" sldId="262"/>
            <ac:picMk id="22544" creationId="{00000000-0000-0000-0000-000000000000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07:14.737" v="110" actId="1076"/>
        <pc:sldMkLst>
          <pc:docMk/>
          <pc:sldMk cId="0" sldId="266"/>
        </pc:sldMkLst>
        <pc:spChg chg="add mod">
          <ac:chgData name="CHEM SNSACD" userId="S::chemsnsacd@snscecbe.onmicrosoft.com::593904ba-4d1c-4240-a6e1-3e4882e68d67" providerId="AD" clId="Web-{73F1CDE0-0841-41D6-878A-E1D74D0AB3B7}" dt="2020-08-06T05:07:14.737" v="110" actId="1076"/>
          <ac:spMkLst>
            <pc:docMk/>
            <pc:sldMk cId="0" sldId="266"/>
            <ac:spMk id="2" creationId="{C6731A58-C557-4A8F-83FB-EEF274F3E24B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4:58:42.238" v="63"/>
          <ac:spMkLst>
            <pc:docMk/>
            <pc:sldMk cId="0" sldId="266"/>
            <ac:spMk id="3" creationId="{CFBE27A9-E626-4FE6-9C51-EE61406852B3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4:58:42.222" v="62"/>
          <ac:spMkLst>
            <pc:docMk/>
            <pc:sldMk cId="0" sldId="266"/>
            <ac:spMk id="4" creationId="{3CE21AB8-F815-400A-B4CB-B29C92B5EE53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3:08.894" v="99"/>
          <ac:spMkLst>
            <pc:docMk/>
            <pc:sldMk cId="0" sldId="266"/>
            <ac:spMk id="6" creationId="{12D4DA33-1F84-4C6B-A584-5D63B6F879B5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56" v="100"/>
          <ac:spMkLst>
            <pc:docMk/>
            <pc:sldMk cId="0" sldId="266"/>
            <ac:spMk id="7" creationId="{A9ED4700-7A8E-4DA2-B782-7E9791033DE0}"/>
          </ac:spMkLst>
        </pc:spChg>
        <pc:spChg chg="add">
          <ac:chgData name="CHEM SNSACD" userId="S::chemsnsacd@snscecbe.onmicrosoft.com::593904ba-4d1c-4240-a6e1-3e4882e68d67" providerId="AD" clId="Web-{73F1CDE0-0841-41D6-878A-E1D74D0AB3B7}" dt="2020-08-06T05:07:14.487" v="101"/>
          <ac:spMkLst>
            <pc:docMk/>
            <pc:sldMk cId="0" sldId="266"/>
            <ac:spMk id="8" creationId="{B08E777E-EF49-4902-B7B2-264578DF2364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00:54.347" v="74" actId="14100"/>
          <ac:picMkLst>
            <pc:docMk/>
            <pc:sldMk cId="0" sldId="266"/>
            <ac:picMk id="5" creationId="{73E30101-9E67-4ACA-ACC1-E3A4C61246DB}"/>
          </ac:picMkLst>
        </pc:picChg>
      </pc:sldChg>
      <pc:sldChg chg="addSp delSp modSp">
        <pc:chgData name="CHEM SNSACD" userId="S::chemsnsacd@snscecbe.onmicrosoft.com::593904ba-4d1c-4240-a6e1-3e4882e68d67" providerId="AD" clId="Web-{73F1CDE0-0841-41D6-878A-E1D74D0AB3B7}" dt="2020-08-06T05:14:53.628" v="205" actId="1076"/>
        <pc:sldMkLst>
          <pc:docMk/>
          <pc:sldMk cId="0" sldId="267"/>
        </pc:sldMkLst>
        <pc:spChg chg="add mod">
          <ac:chgData name="CHEM SNSACD" userId="S::chemsnsacd@snscecbe.onmicrosoft.com::593904ba-4d1c-4240-a6e1-3e4882e68d67" providerId="AD" clId="Web-{73F1CDE0-0841-41D6-878A-E1D74D0AB3B7}" dt="2020-08-06T05:14:25.612" v="191" actId="20577"/>
          <ac:spMkLst>
            <pc:docMk/>
            <pc:sldMk cId="0" sldId="267"/>
            <ac:spMk id="3" creationId="{708EF4A3-6B7E-46E8-BFCF-E67E3204B9ED}"/>
          </ac:spMkLst>
        </pc:spChg>
        <pc:spChg chg="add del mod">
          <ac:chgData name="CHEM SNSACD" userId="S::chemsnsacd@snscecbe.onmicrosoft.com::593904ba-4d1c-4240-a6e1-3e4882e68d67" providerId="AD" clId="Web-{73F1CDE0-0841-41D6-878A-E1D74D0AB3B7}" dt="2020-08-06T05:09:33.300" v="125"/>
          <ac:spMkLst>
            <pc:docMk/>
            <pc:sldMk cId="0" sldId="267"/>
            <ac:spMk id="4" creationId="{EDF0C339-CA4D-4072-8D47-10CF9FFBE422}"/>
          </ac:spMkLst>
        </pc:spChg>
        <pc:spChg chg="add del">
          <ac:chgData name="CHEM SNSACD" userId="S::chemsnsacd@snscecbe.onmicrosoft.com::593904ba-4d1c-4240-a6e1-3e4882e68d67" providerId="AD" clId="Web-{73F1CDE0-0841-41D6-878A-E1D74D0AB3B7}" dt="2020-08-06T05:09:39.722" v="126"/>
          <ac:spMkLst>
            <pc:docMk/>
            <pc:sldMk cId="0" sldId="267"/>
            <ac:spMk id="5" creationId="{4E831462-E1F7-47D6-883D-E27478D3408E}"/>
          </ac:spMkLst>
        </pc:spChg>
        <pc:spChg chg="add mod">
          <ac:chgData name="CHEM SNSACD" userId="S::chemsnsacd@snscecbe.onmicrosoft.com::593904ba-4d1c-4240-a6e1-3e4882e68d67" providerId="AD" clId="Web-{73F1CDE0-0841-41D6-878A-E1D74D0AB3B7}" dt="2020-08-06T05:14:44.159" v="200" actId="20577"/>
          <ac:spMkLst>
            <pc:docMk/>
            <pc:sldMk cId="0" sldId="267"/>
            <ac:spMk id="6" creationId="{470D5806-6F8A-45BD-B225-41FCC89802BB}"/>
          </ac:spMkLst>
        </pc:spChg>
        <pc:picChg chg="add mod">
          <ac:chgData name="CHEM SNSACD" userId="S::chemsnsacd@snscecbe.onmicrosoft.com::593904ba-4d1c-4240-a6e1-3e4882e68d67" providerId="AD" clId="Web-{73F1CDE0-0841-41D6-878A-E1D74D0AB3B7}" dt="2020-08-06T05:14:52.331" v="204" actId="14100"/>
          <ac:picMkLst>
            <pc:docMk/>
            <pc:sldMk cId="0" sldId="267"/>
            <ac:picMk id="2" creationId="{8CBA6395-85AD-410E-8BF0-F4346DCE0C10}"/>
          </ac:picMkLst>
        </pc:picChg>
        <pc:picChg chg="add mod">
          <ac:chgData name="CHEM SNSACD" userId="S::chemsnsacd@snscecbe.onmicrosoft.com::593904ba-4d1c-4240-a6e1-3e4882e68d67" providerId="AD" clId="Web-{73F1CDE0-0841-41D6-878A-E1D74D0AB3B7}" dt="2020-08-06T05:14:53.628" v="205" actId="1076"/>
          <ac:picMkLst>
            <pc:docMk/>
            <pc:sldMk cId="0" sldId="267"/>
            <ac:picMk id="7" creationId="{23F1142F-A4DF-431A-858F-906EE74DD409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3.675" v="83"/>
        <pc:sldMkLst>
          <pc:docMk/>
          <pc:sldMk cId="0" sldId="268"/>
        </pc:sldMkLst>
        <pc:spChg chg="del mod">
          <ac:chgData name="CHEM SNSACD" userId="S::chemsnsacd@snscecbe.onmicrosoft.com::593904ba-4d1c-4240-a6e1-3e4882e68d67" providerId="AD" clId="Web-{73F1CDE0-0841-41D6-878A-E1D74D0AB3B7}" dt="2020-08-06T05:01:53.675" v="83"/>
          <ac:spMkLst>
            <pc:docMk/>
            <pc:sldMk cId="0" sldId="268"/>
            <ac:spMk id="14" creationId="{00000000-0000-0000-0000-000000000000}"/>
          </ac:spMkLst>
        </pc:spChg>
        <pc:spChg chg="del mod">
          <ac:chgData name="CHEM SNSACD" userId="S::chemsnsacd@snscecbe.onmicrosoft.com::593904ba-4d1c-4240-a6e1-3e4882e68d67" providerId="AD" clId="Web-{73F1CDE0-0841-41D6-878A-E1D74D0AB3B7}" dt="2020-08-06T05:01:46.269" v="82"/>
          <ac:spMkLst>
            <pc:docMk/>
            <pc:sldMk cId="0" sldId="268"/>
            <ac:spMk id="17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46.253" v="81"/>
          <ac:picMkLst>
            <pc:docMk/>
            <pc:sldMk cId="0" sldId="268"/>
            <ac:picMk id="51203" creationId="{00000000-0000-0000-0000-000000000000}"/>
          </ac:picMkLst>
        </pc:picChg>
        <pc:picChg chg="del">
          <ac:chgData name="CHEM SNSACD" userId="S::chemsnsacd@snscecbe.onmicrosoft.com::593904ba-4d1c-4240-a6e1-3e4882e68d67" providerId="AD" clId="Web-{73F1CDE0-0841-41D6-878A-E1D74D0AB3B7}" dt="2020-08-06T05:01:46.206" v="78"/>
          <ac:picMkLst>
            <pc:docMk/>
            <pc:sldMk cId="0" sldId="268"/>
            <ac:picMk id="51205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1:58.347" v="88"/>
        <pc:sldMkLst>
          <pc:docMk/>
          <pc:sldMk cId="0" sldId="269"/>
        </pc:sldMkLst>
        <pc:spChg chg="del mod">
          <ac:chgData name="CHEM SNSACD" userId="S::chemsnsacd@snscecbe.onmicrosoft.com::593904ba-4d1c-4240-a6e1-3e4882e68d67" providerId="AD" clId="Web-{73F1CDE0-0841-41D6-878A-E1D74D0AB3B7}" dt="2020-08-06T05:01:58.332" v="87"/>
          <ac:spMkLst>
            <pc:docMk/>
            <pc:sldMk cId="0" sldId="269"/>
            <ac:spMk id="12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1:58.347" v="88"/>
          <ac:picMkLst>
            <pc:docMk/>
            <pc:sldMk cId="0" sldId="269"/>
            <ac:picMk id="53251" creationId="{00000000-0000-0000-0000-000000000000}"/>
          </ac:picMkLst>
        </pc:picChg>
      </pc:sldChg>
      <pc:sldChg chg="delSp modSp">
        <pc:chgData name="CHEM SNSACD" userId="S::chemsnsacd@snscecbe.onmicrosoft.com::593904ba-4d1c-4240-a6e1-3e4882e68d67" providerId="AD" clId="Web-{73F1CDE0-0841-41D6-878A-E1D74D0AB3B7}" dt="2020-08-06T05:02:19.894" v="93"/>
        <pc:sldMkLst>
          <pc:docMk/>
          <pc:sldMk cId="0" sldId="270"/>
        </pc:sldMkLst>
        <pc:spChg chg="del mod">
          <ac:chgData name="CHEM SNSACD" userId="S::chemsnsacd@snscecbe.onmicrosoft.com::593904ba-4d1c-4240-a6e1-3e4882e68d67" providerId="AD" clId="Web-{73F1CDE0-0841-41D6-878A-E1D74D0AB3B7}" dt="2020-08-06T05:02:19.863" v="92"/>
          <ac:spMkLst>
            <pc:docMk/>
            <pc:sldMk cId="0" sldId="270"/>
            <ac:spMk id="10" creationId="{00000000-0000-0000-0000-000000000000}"/>
          </ac:spMkLst>
        </pc:spChg>
        <pc:picChg chg="del">
          <ac:chgData name="CHEM SNSACD" userId="S::chemsnsacd@snscecbe.onmicrosoft.com::593904ba-4d1c-4240-a6e1-3e4882e68d67" providerId="AD" clId="Web-{73F1CDE0-0841-41D6-878A-E1D74D0AB3B7}" dt="2020-08-06T05:02:19.894" v="93"/>
          <ac:picMkLst>
            <pc:docMk/>
            <pc:sldMk cId="0" sldId="270"/>
            <ac:picMk id="5529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93;p1"/>
          <p:cNvSpPr/>
          <p:nvPr/>
        </p:nvSpPr>
        <p:spPr>
          <a:xfrm>
            <a:off x="1066800" y="723900"/>
            <a:ext cx="14478001" cy="478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</a:t>
            </a:r>
            <a:r>
              <a:rPr lang="en-US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fingerprint International School</a:t>
            </a:r>
            <a:endParaRPr sz="2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GRADE  XII A (2020-21)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4;p1"/>
          <p:cNvSpPr/>
          <p:nvPr/>
        </p:nvSpPr>
        <p:spPr>
          <a:xfrm>
            <a:off x="2133600" y="5143500"/>
            <a:ext cx="1188720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:BIOLGY</a:t>
            </a:r>
            <a:r>
              <a:rPr lang="en-US" sz="3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(042</a:t>
            </a:r>
            <a:r>
              <a:rPr lang="en-US" sz="3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Chapter-5 PRINCIPLES OF INHERIANCE – MENDELIAN DISORDERS</a:t>
            </a:r>
            <a:endParaRPr sz="36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320" y="34321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Phenyl keto uria (PKU) 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537460"/>
            <a:ext cx="8938260" cy="67665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000" dirty="0" smtClean="0"/>
              <a:t>Inborn error of metabolism, autosomal recessive trait.</a:t>
            </a:r>
          </a:p>
          <a:p>
            <a:pPr fontAlgn="base"/>
            <a:endParaRPr lang="en-US" sz="4000" dirty="0" smtClean="0"/>
          </a:p>
          <a:p>
            <a:pPr fontAlgn="base"/>
            <a:r>
              <a:rPr lang="en-US" sz="4000" dirty="0" smtClean="0"/>
              <a:t>Affected </a:t>
            </a:r>
            <a:r>
              <a:rPr lang="en-US" sz="4000" dirty="0" smtClean="0"/>
              <a:t>individual lacks an enzyme that converts the amino acid phenylalanine into tyrosine.</a:t>
            </a:r>
          </a:p>
          <a:p>
            <a:pPr fontAlgn="base"/>
            <a:endParaRPr lang="en-US" sz="4000" dirty="0" smtClean="0"/>
          </a:p>
          <a:p>
            <a:pPr fontAlgn="base"/>
            <a:r>
              <a:rPr lang="en-US" sz="4000" dirty="0" smtClean="0"/>
              <a:t>Due </a:t>
            </a:r>
            <a:r>
              <a:rPr lang="en-US" sz="4000" dirty="0" smtClean="0"/>
              <a:t>to which, phenylalanine gets accumulated and converted into phenylpyruvic acid and other derivatives.</a:t>
            </a:r>
          </a:p>
          <a:p>
            <a:pPr fontAlgn="base"/>
            <a:endParaRPr lang="en-US" sz="4000" dirty="0" smtClean="0"/>
          </a:p>
          <a:p>
            <a:pPr fontAlgn="base"/>
            <a:r>
              <a:rPr lang="en-US" sz="4000" dirty="0" smtClean="0"/>
              <a:t>This </a:t>
            </a:r>
            <a:r>
              <a:rPr lang="en-US" sz="4000" dirty="0" smtClean="0"/>
              <a:t>causes mental retardation.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8014" y="1684019"/>
            <a:ext cx="6059806" cy="81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13314" name="Picture 2" descr="C:\Users\Admin\Desktop\phenylketonuria-pku-3-638.jpg"/>
          <p:cNvPicPr>
            <a:picLocks noChangeAspect="1" noChangeArrowheads="1"/>
          </p:cNvPicPr>
          <p:nvPr/>
        </p:nvPicPr>
        <p:blipFill>
          <a:blip r:embed="rId2"/>
          <a:srcRect l="18463"/>
          <a:stretch>
            <a:fillRect/>
          </a:stretch>
        </p:blipFill>
        <p:spPr bwMode="auto">
          <a:xfrm>
            <a:off x="3954781" y="0"/>
            <a:ext cx="10881360" cy="1001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1266" name="Picture 2" descr="C:\Users\Admin\Desktop\phenylketonuria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084" y="316776"/>
            <a:ext cx="13279755" cy="997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2290" name="Picture 2" descr="C:\Users\Admin\Desktop\phenylketonuria-ppt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30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4338" name="Picture 2" descr="C:\Users\Admin\Desktop\phenylketonuria-ppt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164" y="0"/>
            <a:ext cx="13576935" cy="1019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15362" name="Picture 2" descr="C:\Users\Admin\Desktop\phenylketonuria-ppt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4" y="0"/>
            <a:ext cx="13851255" cy="10399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6386" name="Picture 2" descr="C:\Users\Admin\Desktop\phenylketonuria-pku-16-638.jpg"/>
          <p:cNvPicPr>
            <a:picLocks noChangeAspect="1" noChangeArrowheads="1"/>
          </p:cNvPicPr>
          <p:nvPr/>
        </p:nvPicPr>
        <p:blipFill>
          <a:blip r:embed="rId2"/>
          <a:srcRect l="10857"/>
          <a:stretch>
            <a:fillRect/>
          </a:stretch>
        </p:blipFill>
        <p:spPr bwMode="auto">
          <a:xfrm>
            <a:off x="2834640" y="0"/>
            <a:ext cx="12184379" cy="10261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17410" name="Picture 2" descr="C:\Users\Admin\Desktop\phenylketonuria-ppt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164" y="0"/>
            <a:ext cx="13805535" cy="10364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540" y="297498"/>
            <a:ext cx="131445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Human genetic disorders due to genetic abnormality 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514600"/>
            <a:ext cx="7338060" cy="6972300"/>
          </a:xfrm>
        </p:spPr>
        <p:txBody>
          <a:bodyPr>
            <a:normAutofit/>
          </a:bodyPr>
          <a:lstStyle/>
          <a:p>
            <a:r>
              <a:rPr lang="en-US" sz="5700" b="1" dirty="0" smtClean="0"/>
              <a:t>1. Phenyl </a:t>
            </a:r>
            <a:r>
              <a:rPr lang="en-US" sz="5700" b="1" dirty="0" err="1" smtClean="0"/>
              <a:t>ketouria</a:t>
            </a:r>
            <a:r>
              <a:rPr lang="en-US" sz="5700" b="1" dirty="0" smtClean="0"/>
              <a:t> </a:t>
            </a:r>
          </a:p>
          <a:p>
            <a:r>
              <a:rPr lang="en-US" sz="5700" b="1" dirty="0" smtClean="0"/>
              <a:t>2. </a:t>
            </a:r>
            <a:r>
              <a:rPr lang="en-US" sz="5700" b="1" dirty="0" err="1" smtClean="0"/>
              <a:t>Alkaptomuria</a:t>
            </a:r>
            <a:r>
              <a:rPr lang="en-US" sz="5700" b="1" dirty="0" smtClean="0"/>
              <a:t> </a:t>
            </a:r>
          </a:p>
          <a:p>
            <a:r>
              <a:rPr lang="en-US" sz="5700" b="1" dirty="0" smtClean="0"/>
              <a:t>3. Neurofibromatosis</a:t>
            </a:r>
          </a:p>
          <a:p>
            <a:r>
              <a:rPr lang="en-US" sz="5700" b="1" dirty="0" smtClean="0"/>
              <a:t>4. Albinism</a:t>
            </a:r>
          </a:p>
          <a:p>
            <a:r>
              <a:rPr lang="en-US" sz="5700" b="1" dirty="0" smtClean="0"/>
              <a:t>5. </a:t>
            </a:r>
            <a:r>
              <a:rPr lang="en-US" sz="5700" b="1" dirty="0" err="1" smtClean="0"/>
              <a:t>Galactosemia</a:t>
            </a:r>
            <a:endParaRPr lang="en-US" sz="5700" b="1" dirty="0" smtClean="0"/>
          </a:p>
          <a:p>
            <a:r>
              <a:rPr lang="en-US" sz="5700" b="1" dirty="0" smtClean="0"/>
              <a:t>6. </a:t>
            </a:r>
            <a:r>
              <a:rPr lang="en-US" sz="5700" b="1" dirty="0" err="1" smtClean="0"/>
              <a:t>Marfan’s</a:t>
            </a:r>
            <a:r>
              <a:rPr lang="en-US" sz="5700" b="1" dirty="0" smtClean="0"/>
              <a:t> syndrome</a:t>
            </a:r>
          </a:p>
          <a:p>
            <a:r>
              <a:rPr lang="en-US" sz="5700" b="1" dirty="0" smtClean="0"/>
              <a:t>7. </a:t>
            </a:r>
            <a:r>
              <a:rPr lang="en-US" sz="5700" b="1" dirty="0" err="1" smtClean="0"/>
              <a:t>Gaucher’s</a:t>
            </a:r>
            <a:r>
              <a:rPr lang="en-US" sz="5700" b="1" dirty="0" smtClean="0"/>
              <a:t> disease</a:t>
            </a:r>
          </a:p>
          <a:p>
            <a:endParaRPr lang="en-US" sz="57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86900" y="2766060"/>
            <a:ext cx="78867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8. </a:t>
            </a:r>
            <a:r>
              <a:rPr lang="en-US" sz="5400" dirty="0" err="1" smtClean="0"/>
              <a:t>Tay</a:t>
            </a:r>
            <a:r>
              <a:rPr lang="en-US" sz="5400" dirty="0" smtClean="0"/>
              <a:t> </a:t>
            </a:r>
            <a:r>
              <a:rPr lang="en-US" sz="5400" dirty="0" err="1" smtClean="0"/>
              <a:t>scch’s</a:t>
            </a:r>
            <a:r>
              <a:rPr lang="en-US" sz="5400" dirty="0" smtClean="0"/>
              <a:t> disease</a:t>
            </a:r>
          </a:p>
          <a:p>
            <a:r>
              <a:rPr lang="en-US" sz="5400" dirty="0" smtClean="0"/>
              <a:t>9. Sickle cell </a:t>
            </a:r>
            <a:r>
              <a:rPr lang="en-US" sz="5400" dirty="0" err="1" smtClean="0"/>
              <a:t>anaemia</a:t>
            </a:r>
            <a:endParaRPr lang="en-US" sz="5400" dirty="0" smtClean="0"/>
          </a:p>
          <a:p>
            <a:r>
              <a:rPr lang="en-US" sz="5400" dirty="0" smtClean="0"/>
              <a:t>10.Huntington’s disease</a:t>
            </a:r>
          </a:p>
          <a:p>
            <a:r>
              <a:rPr lang="en-US" sz="5400" dirty="0" smtClean="0"/>
              <a:t>11.Thalassemia</a:t>
            </a:r>
          </a:p>
          <a:p>
            <a:r>
              <a:rPr lang="en-US" sz="5400" dirty="0" smtClean="0"/>
              <a:t>12. </a:t>
            </a:r>
            <a:r>
              <a:rPr lang="en-US" sz="5400" dirty="0" err="1" smtClean="0"/>
              <a:t>Alzheimers</a:t>
            </a:r>
            <a:r>
              <a:rPr lang="en-US" sz="5400" dirty="0" smtClean="0"/>
              <a:t> disease</a:t>
            </a:r>
          </a:p>
          <a:p>
            <a:r>
              <a:rPr lang="en-US" sz="5400" dirty="0" smtClean="0"/>
              <a:t>13. </a:t>
            </a:r>
            <a:r>
              <a:rPr lang="en-US" sz="5400" dirty="0" err="1" smtClean="0"/>
              <a:t>Cyctic</a:t>
            </a:r>
            <a:r>
              <a:rPr lang="en-US" sz="5400" dirty="0" smtClean="0"/>
              <a:t> fibrosis</a:t>
            </a:r>
          </a:p>
          <a:p>
            <a:r>
              <a:rPr lang="en-US" sz="5400" dirty="0" smtClean="0"/>
              <a:t>14.Taste blindness of PTC</a:t>
            </a:r>
            <a:endParaRPr 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4321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8434" name="Picture 2" descr="C:\Users\Admin\Desktop\thalassemia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140" y="0"/>
            <a:ext cx="1371600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38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MENDELIAN DISORDERS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260604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1026" name="Picture 2" descr="C:\Users\Admin\Desktop\95cef34c65f83f6a4fbdc18ae306c6c85bb6f9e32657c2.53595632Geneticdisorder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126" y="2080259"/>
            <a:ext cx="15643973" cy="825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19458" name="Picture 2" descr="C:\Users\Admin\Desktop\thalassemia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84" y="-283926"/>
            <a:ext cx="14079855" cy="1057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pic>
        <p:nvPicPr>
          <p:cNvPr id="20482" name="Picture 2" descr="C:\Users\Admin\Desktop\thalassemia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02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pic>
        <p:nvPicPr>
          <p:cNvPr id="21506" name="Picture 2" descr="C:\Users\Admin\Desktop\thalassemia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884" y="0"/>
            <a:ext cx="13701683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-US"/>
          </a:p>
        </p:txBody>
      </p:sp>
      <p:pic>
        <p:nvPicPr>
          <p:cNvPr id="22530" name="Picture 2" descr="C:\Users\Admin\Desktop\thalassemia-3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560" y="0"/>
            <a:ext cx="14028420" cy="1052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  <p:pic>
        <p:nvPicPr>
          <p:cNvPr id="23554" name="Picture 2" descr="C:\Users\Admin\Desktop\Mendelian-Disorders-in-Humans.png"/>
          <p:cNvPicPr>
            <a:picLocks noChangeAspect="1" noChangeArrowheads="1"/>
          </p:cNvPicPr>
          <p:nvPr/>
        </p:nvPicPr>
        <p:blipFill>
          <a:blip r:embed="rId2"/>
          <a:srcRect t="14150"/>
          <a:stretch>
            <a:fillRect/>
          </a:stretch>
        </p:blipFill>
        <p:spPr bwMode="auto">
          <a:xfrm>
            <a:off x="428625" y="2232435"/>
            <a:ext cx="17859375" cy="805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0" y="434340"/>
            <a:ext cx="8229600" cy="914718"/>
          </a:xfrm>
        </p:spPr>
        <p:txBody>
          <a:bodyPr/>
          <a:lstStyle/>
          <a:p>
            <a:r>
              <a:rPr lang="en-US" dirty="0" smtClean="0"/>
              <a:t>CHROMOSOMAL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057400"/>
            <a:ext cx="16779240" cy="7635240"/>
          </a:xfrm>
        </p:spPr>
        <p:txBody>
          <a:bodyPr>
            <a:normAutofit/>
          </a:bodyPr>
          <a:lstStyle/>
          <a:p>
            <a:pPr fontAlgn="base"/>
            <a:r>
              <a:rPr lang="en-US" sz="4800" dirty="0" smtClean="0"/>
              <a:t>It is caused due to absence or excess or abnormal arrangement of one or more chromosomes.</a:t>
            </a:r>
          </a:p>
          <a:p>
            <a:pPr fontAlgn="base"/>
            <a:endParaRPr lang="en-US" sz="4800" dirty="0" smtClean="0"/>
          </a:p>
          <a:p>
            <a:pPr fontAlgn="base"/>
            <a:r>
              <a:rPr lang="en-US" sz="4800" dirty="0" err="1" smtClean="0"/>
              <a:t>Aneuploidy</a:t>
            </a:r>
            <a:r>
              <a:rPr lang="en-US" sz="4800" dirty="0" smtClean="0"/>
              <a:t> </a:t>
            </a:r>
            <a:r>
              <a:rPr lang="en-US" sz="4800" dirty="0" smtClean="0"/>
              <a:t>– failure of segregation of </a:t>
            </a:r>
            <a:r>
              <a:rPr lang="en-US" sz="4800" dirty="0" err="1" smtClean="0"/>
              <a:t>chromatids</a:t>
            </a:r>
            <a:r>
              <a:rPr lang="en-US" sz="4800" dirty="0" smtClean="0"/>
              <a:t> during cell division cycle results in the gain or loss of chromosome.</a:t>
            </a:r>
          </a:p>
          <a:p>
            <a:pPr fontAlgn="base"/>
            <a:endParaRPr lang="en-US" sz="4800" dirty="0" smtClean="0"/>
          </a:p>
          <a:p>
            <a:pPr fontAlgn="base"/>
            <a:r>
              <a:rPr lang="en-US" sz="4800" dirty="0" smtClean="0"/>
              <a:t>Polyploidy </a:t>
            </a:r>
            <a:r>
              <a:rPr lang="en-US" sz="4800" dirty="0" smtClean="0"/>
              <a:t>– Failure of </a:t>
            </a:r>
            <a:r>
              <a:rPr lang="en-US" sz="4800" dirty="0" err="1" smtClean="0"/>
              <a:t>cytokinesis</a:t>
            </a:r>
            <a:r>
              <a:rPr lang="en-US" sz="4800" dirty="0" smtClean="0"/>
              <a:t> after </a:t>
            </a:r>
            <a:r>
              <a:rPr lang="en-US" sz="4800" dirty="0" err="1" smtClean="0"/>
              <a:t>telophase</a:t>
            </a:r>
            <a:r>
              <a:rPr lang="en-US" sz="4800" dirty="0" smtClean="0"/>
              <a:t> stage of cell division results in an increase in a whole set of chromosomes in an organism.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480" y="34321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Down’s syndrome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423160"/>
            <a:ext cx="17053560" cy="69723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sz="5400" dirty="0" smtClean="0"/>
              <a:t>Down’s syndrome – gain of extra copy of chromosome 21 (</a:t>
            </a:r>
            <a:r>
              <a:rPr lang="en-US" sz="5400" dirty="0" err="1" smtClean="0"/>
              <a:t>trisomy</a:t>
            </a:r>
            <a:r>
              <a:rPr lang="en-US" sz="5400" dirty="0" smtClean="0"/>
              <a:t> 21)</a:t>
            </a:r>
          </a:p>
          <a:p>
            <a:pPr fontAlgn="base"/>
            <a:endParaRPr lang="en-US" sz="5400" dirty="0" smtClean="0"/>
          </a:p>
          <a:p>
            <a:pPr fontAlgn="base"/>
            <a:r>
              <a:rPr lang="en-US" sz="5400" dirty="0" smtClean="0"/>
              <a:t>It </a:t>
            </a:r>
            <a:r>
              <a:rPr lang="en-US" sz="5400" dirty="0" smtClean="0"/>
              <a:t>was first described by Langdon Down (1866).</a:t>
            </a:r>
          </a:p>
          <a:p>
            <a:pPr fontAlgn="base"/>
            <a:endParaRPr lang="en-US" sz="5400" dirty="0" smtClean="0"/>
          </a:p>
          <a:p>
            <a:pPr fontAlgn="base"/>
            <a:r>
              <a:rPr lang="en-US" sz="5400" dirty="0" smtClean="0"/>
              <a:t>Affected </a:t>
            </a:r>
            <a:r>
              <a:rPr lang="en-US" sz="5400" dirty="0" smtClean="0"/>
              <a:t>individual is short with small round head, furrowed tongue and partially open mouth.</a:t>
            </a:r>
          </a:p>
          <a:p>
            <a:pPr fontAlgn="base"/>
            <a:endParaRPr lang="en-US" sz="5400" dirty="0" smtClean="0"/>
          </a:p>
          <a:p>
            <a:pPr fontAlgn="base"/>
            <a:r>
              <a:rPr lang="en-US" sz="5400" dirty="0" smtClean="0"/>
              <a:t>Broad </a:t>
            </a:r>
            <a:r>
              <a:rPr lang="en-US" sz="5400" dirty="0" smtClean="0"/>
              <a:t>palm with characteristic palm crease.</a:t>
            </a:r>
          </a:p>
          <a:p>
            <a:pPr fontAlgn="base"/>
            <a:endParaRPr lang="en-US" sz="5400" dirty="0" smtClean="0"/>
          </a:p>
          <a:p>
            <a:pPr fontAlgn="base"/>
            <a:r>
              <a:rPr lang="en-US" sz="5400" dirty="0" smtClean="0"/>
              <a:t>Physical</a:t>
            </a:r>
            <a:r>
              <a:rPr lang="en-US" sz="5400" dirty="0" smtClean="0"/>
              <a:t>, psychomotor and mental development is retarded.</a:t>
            </a:r>
          </a:p>
          <a:p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20" y="342900"/>
            <a:ext cx="8229600" cy="1143000"/>
          </a:xfrm>
        </p:spPr>
        <p:txBody>
          <a:bodyPr/>
          <a:lstStyle/>
          <a:p>
            <a:r>
              <a:rPr lang="en-US" dirty="0" smtClean="0"/>
              <a:t>Down’s syndrome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 dirty="0"/>
          </a:p>
        </p:txBody>
      </p:sp>
      <p:pic>
        <p:nvPicPr>
          <p:cNvPr id="24578" name="Picture 2" descr="C:\Users\Admin\Desktop\00010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8373" y="1485900"/>
            <a:ext cx="13603049" cy="848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4520" y="2240280"/>
            <a:ext cx="15110460" cy="7292340"/>
          </a:xfrm>
        </p:spPr>
        <p:txBody>
          <a:bodyPr>
            <a:normAutofit/>
          </a:bodyPr>
          <a:lstStyle/>
          <a:p>
            <a:pPr fontAlgn="base"/>
            <a:r>
              <a:rPr lang="en-US" sz="4400" dirty="0" smtClean="0"/>
              <a:t>Turner’s syndrome – loss of an X-chromosome in human females i.e. 45 with XO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Such </a:t>
            </a:r>
            <a:r>
              <a:rPr lang="en-US" sz="4400" dirty="0" smtClean="0"/>
              <a:t>females are sterile as ovaries are rudimentary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err="1" smtClean="0"/>
              <a:t>Klinefelter’s</a:t>
            </a:r>
            <a:r>
              <a:rPr lang="en-US" sz="4400" dirty="0" smtClean="0"/>
              <a:t> </a:t>
            </a:r>
            <a:r>
              <a:rPr lang="en-US" sz="4400" dirty="0" smtClean="0"/>
              <a:t>syndrome – presence of an additional copy of X-chromosome resulting into </a:t>
            </a:r>
            <a:r>
              <a:rPr lang="en-US" sz="4400" dirty="0" err="1" smtClean="0"/>
              <a:t>karyotype</a:t>
            </a:r>
            <a:r>
              <a:rPr lang="en-US" sz="4400" dirty="0" smtClean="0"/>
              <a:t>, 47, XXY.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Sterile </a:t>
            </a:r>
            <a:r>
              <a:rPr lang="en-US" sz="4400" dirty="0" smtClean="0"/>
              <a:t>individuals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-US"/>
          </a:p>
        </p:txBody>
      </p:sp>
      <p:pic>
        <p:nvPicPr>
          <p:cNvPr id="25602" name="Picture 2" descr="C:\Users\Admin\Desktop\Klinefelter-syndr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864" y="0"/>
            <a:ext cx="13531215" cy="1015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660" y="0"/>
            <a:ext cx="11898475" cy="1001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0" y="41179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Turner’s syndrome 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628900"/>
            <a:ext cx="15887700" cy="6446520"/>
          </a:xfrm>
        </p:spPr>
        <p:txBody>
          <a:bodyPr>
            <a:noAutofit/>
          </a:bodyPr>
          <a:lstStyle/>
          <a:p>
            <a:r>
              <a:rPr lang="en-US" sz="4800" dirty="0" smtClean="0"/>
              <a:t>Result of </a:t>
            </a:r>
            <a:r>
              <a:rPr lang="en-US" sz="4800" dirty="0" err="1" smtClean="0"/>
              <a:t>monosomy</a:t>
            </a:r>
            <a:r>
              <a:rPr lang="en-US" sz="4800" dirty="0" smtClean="0"/>
              <a:t>  X producing an XO </a:t>
            </a:r>
            <a:r>
              <a:rPr lang="en-US" sz="4800" dirty="0" err="1" smtClean="0"/>
              <a:t>karyotype</a:t>
            </a:r>
            <a:r>
              <a:rPr lang="en-US" sz="4800" dirty="0" smtClean="0"/>
              <a:t>.</a:t>
            </a:r>
          </a:p>
          <a:p>
            <a:endParaRPr lang="en-US" sz="4800" dirty="0" smtClean="0"/>
          </a:p>
          <a:p>
            <a:r>
              <a:rPr lang="en-US" sz="4800" dirty="0" smtClean="0"/>
              <a:t>1/5000 live births.</a:t>
            </a:r>
          </a:p>
          <a:p>
            <a:endParaRPr lang="en-US" sz="4800" dirty="0" smtClean="0"/>
          </a:p>
          <a:p>
            <a:r>
              <a:rPr lang="en-US" sz="4800" dirty="0" smtClean="0"/>
              <a:t>Only known </a:t>
            </a:r>
            <a:r>
              <a:rPr lang="en-US" sz="4800" dirty="0" err="1" smtClean="0"/>
              <a:t>monosomy</a:t>
            </a:r>
            <a:r>
              <a:rPr lang="en-US" sz="4800" dirty="0" smtClean="0"/>
              <a:t> in humans.</a:t>
            </a:r>
          </a:p>
          <a:p>
            <a:endParaRPr lang="en-US" sz="4800" dirty="0" smtClean="0"/>
          </a:p>
          <a:p>
            <a:r>
              <a:rPr lang="en-US" sz="4800" dirty="0" smtClean="0"/>
              <a:t>Normal intelligence.</a:t>
            </a:r>
          </a:p>
          <a:p>
            <a:endParaRPr lang="en-US" sz="4800" dirty="0" smtClean="0"/>
          </a:p>
          <a:p>
            <a:r>
              <a:rPr lang="en-US" sz="4800" dirty="0" smtClean="0"/>
              <a:t>Sterile 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/>
          </a:p>
        </p:txBody>
      </p:sp>
      <p:pic>
        <p:nvPicPr>
          <p:cNvPr id="26626" name="Picture 2" descr="C:\Users\Admin\Desktop\TURNER-SYN-WBCSMADEEASY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410" y="485140"/>
            <a:ext cx="11969750" cy="1007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520" y="343218"/>
            <a:ext cx="1364742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HAEMOPHILIA – sex-linked recessive disease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423160"/>
            <a:ext cx="9898380" cy="738378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4400" dirty="0" smtClean="0"/>
              <a:t>A single protein that is a part of the cascade of proteins involved in the clotting of blood is affected.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In </a:t>
            </a:r>
            <a:r>
              <a:rPr lang="en-US" sz="4400" dirty="0" smtClean="0"/>
              <a:t>affected individual, a simple cut will result in non-stop bleeding.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Heterozygous </a:t>
            </a:r>
            <a:r>
              <a:rPr lang="en-US" sz="4400" dirty="0" smtClean="0"/>
              <a:t>female (carrier) can transmit the disease to son.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Possibility </a:t>
            </a:r>
            <a:r>
              <a:rPr lang="en-US" sz="4400" dirty="0" smtClean="0"/>
              <a:t>of female becoming a </a:t>
            </a:r>
            <a:r>
              <a:rPr lang="en-US" sz="4400" dirty="0" err="1" smtClean="0"/>
              <a:t>haemophilic</a:t>
            </a:r>
            <a:r>
              <a:rPr lang="en-US" sz="4400" dirty="0" smtClean="0"/>
              <a:t> is extremely rare.</a:t>
            </a: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050" name="Picture 2" descr="C:\Users\Admin\Desktop\000109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5580" y="2145030"/>
            <a:ext cx="7650293" cy="773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4895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NEET BASED POINTS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074" name="Picture 2" descr="C:\Users\Admin\Desktop\haemophilia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7534"/>
            <a:ext cx="14749469" cy="829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0" y="434658"/>
            <a:ext cx="8229600" cy="1143000"/>
          </a:xfrm>
        </p:spPr>
        <p:txBody>
          <a:bodyPr/>
          <a:lstStyle/>
          <a:p>
            <a:r>
              <a:rPr lang="en-US" b="1" dirty="0" smtClean="0"/>
              <a:t>TYPES OF </a:t>
            </a:r>
            <a:r>
              <a:rPr lang="en-US" b="1" dirty="0" smtClean="0"/>
              <a:t>HAEMOPHILIA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7556480" cy="81153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400" b="1" dirty="0" smtClean="0"/>
              <a:t>Hemophilia </a:t>
            </a:r>
            <a:r>
              <a:rPr lang="en-US" sz="4400" b="1" dirty="0" smtClean="0"/>
              <a:t>A:</a:t>
            </a:r>
            <a:r>
              <a:rPr lang="en-US" sz="4400" dirty="0" smtClean="0"/>
              <a:t> Caused by a lack of the blood clotting factor VIII; approximately 85% of hemophiliacs have type A disease</a:t>
            </a:r>
            <a:r>
              <a:rPr lang="en-US" sz="4400" dirty="0" smtClean="0"/>
              <a:t>.</a:t>
            </a:r>
          </a:p>
          <a:p>
            <a:endParaRPr lang="en-US" sz="4400" dirty="0" smtClean="0"/>
          </a:p>
          <a:p>
            <a:r>
              <a:rPr lang="en-US" sz="4400" b="1" dirty="0" smtClean="0"/>
              <a:t>Hemophilia </a:t>
            </a:r>
            <a:r>
              <a:rPr lang="en-US" sz="4400" b="1" dirty="0" smtClean="0"/>
              <a:t>B:</a:t>
            </a:r>
            <a:r>
              <a:rPr lang="en-US" sz="4400" dirty="0" smtClean="0"/>
              <a:t> Caused by a deficiency of factor IX</a:t>
            </a:r>
            <a:r>
              <a:rPr lang="en-US" sz="4400" dirty="0" smtClean="0"/>
              <a:t>.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b="1" dirty="0" smtClean="0"/>
              <a:t>Hemophilia </a:t>
            </a:r>
            <a:r>
              <a:rPr lang="en-US" sz="4400" b="1" dirty="0" smtClean="0"/>
              <a:t>C:</a:t>
            </a:r>
            <a:r>
              <a:rPr lang="en-US" sz="4400" dirty="0" smtClean="0"/>
              <a:t> Some doctors use this term to refer to a lack of clotting factor </a:t>
            </a:r>
            <a:r>
              <a:rPr lang="en-US" sz="4400" dirty="0" smtClean="0"/>
              <a:t>XI</a:t>
            </a:r>
          </a:p>
          <a:p>
            <a:endParaRPr lang="en-US" sz="4400" b="1" dirty="0" smtClean="0"/>
          </a:p>
          <a:p>
            <a:r>
              <a:rPr lang="en-US" sz="4400" b="1" dirty="0" smtClean="0"/>
              <a:t>Von</a:t>
            </a:r>
            <a:r>
              <a:rPr lang="en-US" sz="4400" b="1" dirty="0" smtClean="0"/>
              <a:t> </a:t>
            </a:r>
            <a:r>
              <a:rPr lang="en-US" sz="4400" b="1" dirty="0" err="1" smtClean="0"/>
              <a:t>Willebrand</a:t>
            </a:r>
            <a:r>
              <a:rPr lang="en-US" sz="4400" b="1" dirty="0" smtClean="0"/>
              <a:t> disease: </a:t>
            </a:r>
            <a:r>
              <a:rPr lang="en-US" sz="4400" dirty="0" smtClean="0"/>
              <a:t>A part of the factor VIII molecule known as von </a:t>
            </a:r>
            <a:r>
              <a:rPr lang="en-US" sz="4400" dirty="0" err="1" smtClean="0"/>
              <a:t>Willebrand</a:t>
            </a:r>
            <a:r>
              <a:rPr lang="en-US" sz="4400" dirty="0" smtClean="0"/>
              <a:t> factor or </a:t>
            </a:r>
            <a:r>
              <a:rPr lang="en-US" sz="4400" dirty="0" err="1" smtClean="0"/>
              <a:t>ristocetin</a:t>
            </a:r>
            <a:r>
              <a:rPr lang="en-US" sz="4400" dirty="0" smtClean="0"/>
              <a:t> cofactor is reduced.</a:t>
            </a: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0" y="411798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SICKLE-CELL </a:t>
            </a:r>
            <a:r>
              <a:rPr lang="en-US" sz="6000" b="1" dirty="0" smtClean="0"/>
              <a:t>ANAEMIA</a:t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240280"/>
            <a:ext cx="10927080" cy="7589520"/>
          </a:xfrm>
        </p:spPr>
        <p:txBody>
          <a:bodyPr>
            <a:noAutofit/>
          </a:bodyPr>
          <a:lstStyle/>
          <a:p>
            <a:pPr fontAlgn="base"/>
            <a:r>
              <a:rPr lang="en-US" sz="4400" dirty="0" err="1" smtClean="0"/>
              <a:t>Autosome</a:t>
            </a:r>
            <a:r>
              <a:rPr lang="en-US" sz="4400" dirty="0" smtClean="0"/>
              <a:t> </a:t>
            </a:r>
            <a:r>
              <a:rPr lang="en-US" sz="4400" dirty="0" smtClean="0"/>
              <a:t>linked recessive trait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It </a:t>
            </a:r>
            <a:r>
              <a:rPr lang="en-US" sz="4400" dirty="0" smtClean="0"/>
              <a:t>can be transmitted from parents to the offspring when both the parents are carrier for the gene.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smtClean="0"/>
              <a:t>Disease </a:t>
            </a:r>
            <a:r>
              <a:rPr lang="en-US" sz="4400" dirty="0" smtClean="0"/>
              <a:t>is controlled by a single pair of allele, </a:t>
            </a:r>
            <a:r>
              <a:rPr lang="en-US" sz="4400" dirty="0" err="1" smtClean="0"/>
              <a:t>Hb</a:t>
            </a:r>
            <a:r>
              <a:rPr lang="en-US" sz="4400" baseline="30000" dirty="0" err="1" smtClean="0"/>
              <a:t>A</a:t>
            </a:r>
            <a:r>
              <a:rPr lang="en-US" sz="4400" dirty="0" smtClean="0"/>
              <a:t> and </a:t>
            </a:r>
            <a:r>
              <a:rPr lang="en-US" sz="4400" dirty="0" err="1" smtClean="0"/>
              <a:t>Hb</a:t>
            </a:r>
            <a:r>
              <a:rPr lang="en-US" sz="4400" baseline="30000" dirty="0" err="1" smtClean="0"/>
              <a:t>S</a:t>
            </a:r>
            <a:r>
              <a:rPr lang="en-US" sz="4400" dirty="0" smtClean="0"/>
              <a:t>.</a:t>
            </a:r>
          </a:p>
          <a:p>
            <a:pPr fontAlgn="base"/>
            <a:endParaRPr lang="en-US" sz="4400" dirty="0" smtClean="0"/>
          </a:p>
          <a:p>
            <a:pPr fontAlgn="base"/>
            <a:r>
              <a:rPr lang="en-US" sz="4400" dirty="0" err="1" smtClean="0"/>
              <a:t>Hb</a:t>
            </a:r>
            <a:r>
              <a:rPr lang="en-US" sz="4400" baseline="30000" dirty="0" err="1" smtClean="0"/>
              <a:t>S</a:t>
            </a:r>
            <a:r>
              <a:rPr lang="en-US" sz="4400" baseline="30000" dirty="0" smtClean="0"/>
              <a:t> </a:t>
            </a:r>
            <a:r>
              <a:rPr lang="en-US" sz="4400" dirty="0" err="1" smtClean="0"/>
              <a:t>Hb</a:t>
            </a:r>
            <a:r>
              <a:rPr lang="en-US" sz="4400" baseline="30000" dirty="0" err="1" smtClean="0"/>
              <a:t>S</a:t>
            </a:r>
            <a:r>
              <a:rPr lang="en-US" sz="4400" dirty="0" smtClean="0"/>
              <a:t> homozygous shows the diseased phenotype.</a:t>
            </a:r>
          </a:p>
          <a:p>
            <a:pPr>
              <a:buNone/>
            </a:pP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170" name="Picture 2" descr="C:\Users\Admin\Desktop\00010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5308" y="2343149"/>
            <a:ext cx="5891212" cy="690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45751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SICKLE CELL ANAEMIA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1851661"/>
            <a:ext cx="15201900" cy="1371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</a:t>
            </a:r>
            <a:r>
              <a:rPr lang="en-US" sz="3600" dirty="0" smtClean="0"/>
              <a:t>enetic disorder caused by a defective allele (</a:t>
            </a:r>
            <a:r>
              <a:rPr lang="en-US" sz="3600" dirty="0" err="1" smtClean="0"/>
              <a:t>Hb</a:t>
            </a:r>
            <a:r>
              <a:rPr lang="en-US" sz="3600" baseline="30000" dirty="0" err="1" smtClean="0"/>
              <a:t>A</a:t>
            </a:r>
            <a:r>
              <a:rPr lang="en-US" sz="3600" dirty="0" smtClean="0"/>
              <a:t>) on chromosome no 11.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8194" name="Picture 2" descr="C:\Users\Admin\Desktop\8600255858_73320e11e1_o.jpg"/>
          <p:cNvPicPr>
            <a:picLocks noChangeAspect="1" noChangeArrowheads="1"/>
          </p:cNvPicPr>
          <p:nvPr/>
        </p:nvPicPr>
        <p:blipFill>
          <a:blip r:embed="rId2"/>
          <a:srcRect b="16419"/>
          <a:stretch>
            <a:fillRect/>
          </a:stretch>
        </p:blipFill>
        <p:spPr bwMode="auto">
          <a:xfrm>
            <a:off x="2552311" y="2542046"/>
            <a:ext cx="12837047" cy="737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81178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6088" y="0"/>
            <a:ext cx="11004232" cy="1031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6" ma:contentTypeDescription="Create a new document." ma:contentTypeScope="" ma:versionID="0f8ce1cef1e4caa3020e6a174acd0930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0a0442c29586a04a533800e49467c506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84F3F-D93D-4DEA-9017-BC5AD017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821f6280-7ad3-4db6-8140-807316f79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7B882-9ED6-4F42-B09B-9EC77E306C9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77C2BB-FE7E-4D08-9834-527236527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534</Words>
  <Application>Microsoft Office PowerPoint</Application>
  <PresentationFormat>Custom</PresentationFormat>
  <Paragraphs>132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Slide 1</vt:lpstr>
      <vt:lpstr>MENDELIAN DISORDERS</vt:lpstr>
      <vt:lpstr>Slide 3</vt:lpstr>
      <vt:lpstr>HAEMOPHILIA – sex-linked recessive disease</vt:lpstr>
      <vt:lpstr>NEET BASED POINTS</vt:lpstr>
      <vt:lpstr>TYPES OF HAEMOPHILIA</vt:lpstr>
      <vt:lpstr>SICKLE-CELL ANAEMIA </vt:lpstr>
      <vt:lpstr>SICKLE CELL ANAEMIA</vt:lpstr>
      <vt:lpstr>Slide 9</vt:lpstr>
      <vt:lpstr>Phenyl keto uria (PKU)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Human genetic disorders due to genetic abnormality </vt:lpstr>
      <vt:lpstr>Slide 19</vt:lpstr>
      <vt:lpstr>Slide 20</vt:lpstr>
      <vt:lpstr>Slide 21</vt:lpstr>
      <vt:lpstr>Slide 22</vt:lpstr>
      <vt:lpstr>Slide 23</vt:lpstr>
      <vt:lpstr>Slide 24</vt:lpstr>
      <vt:lpstr>CHROMOSOMAL DISORDERS</vt:lpstr>
      <vt:lpstr>Down’s syndrome</vt:lpstr>
      <vt:lpstr>Down’s syndrome </vt:lpstr>
      <vt:lpstr>Slide 28</vt:lpstr>
      <vt:lpstr>Slide 29</vt:lpstr>
      <vt:lpstr>Turner’s syndrome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118</cp:revision>
  <dcterms:created xsi:type="dcterms:W3CDTF">2006-08-16T00:00:00Z</dcterms:created>
  <dcterms:modified xsi:type="dcterms:W3CDTF">2020-08-29T06:52:10Z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